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56" r:id="rId2"/>
    <p:sldId id="257" r:id="rId3"/>
    <p:sldId id="258" r:id="rId4"/>
    <p:sldId id="259" r:id="rId5"/>
    <p:sldId id="260" r:id="rId6"/>
    <p:sldId id="261" r:id="rId7"/>
    <p:sldId id="278" r:id="rId8"/>
    <p:sldId id="279" r:id="rId9"/>
    <p:sldId id="362" r:id="rId10"/>
    <p:sldId id="363" r:id="rId11"/>
    <p:sldId id="364" r:id="rId12"/>
    <p:sldId id="276" r:id="rId13"/>
    <p:sldId id="27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675"/>
    <p:restoredTop sz="94724"/>
  </p:normalViewPr>
  <p:slideViewPr>
    <p:cSldViewPr snapToGrid="0">
      <p:cViewPr varScale="1">
        <p:scale>
          <a:sx n="100" d="100"/>
          <a:sy n="100" d="100"/>
        </p:scale>
        <p:origin x="60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A4BBC-7823-C9F6-74F8-78A670515D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0EB97D-FEF4-BD2F-7DE9-930E11D919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BBCF58-D145-55CE-07F8-F2D53AE02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E99FD-12DC-6344-9F4C-CC2F29DBFCCD}" type="datetimeFigureOut">
              <a:rPr lang="en-US" smtClean="0"/>
              <a:t>9/12/25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3CCF08-8608-74D6-2192-E4E3DA437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74702-EE48-0623-5422-3FA5BF55F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11AE-6DFF-4C40-B463-375EE1238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090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C41AE-12F2-F0DE-3146-1E17F2981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8AE830-CE1C-F77B-81A8-200BCFDDAB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217223-7607-A60B-B581-971101AFC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E99FD-12DC-6344-9F4C-CC2F29DBFCCD}" type="datetimeFigureOut">
              <a:rPr lang="en-US" smtClean="0"/>
              <a:t>9/12/25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00A5DC-E847-F5EF-E850-2EB33CC44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2DC41B-0960-7AE6-C67E-A333B9661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11AE-6DFF-4C40-B463-375EE1238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881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982698-FC85-22F7-108E-A0A913B00C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5570F7-2677-9B85-DDBF-FD1F1485A2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BCE805-AF72-770E-3A4E-89A12D5D7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E99FD-12DC-6344-9F4C-CC2F29DBFCCD}" type="datetimeFigureOut">
              <a:rPr lang="en-US" smtClean="0"/>
              <a:t>9/12/25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D961C-34BA-652C-05A6-906B2A0B4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FE2A9C-A4AA-0BA5-3B29-6FAEC1D0F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11AE-6DFF-4C40-B463-375EE1238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529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8A3E3-0AA9-3E3E-18BD-F2C881F1D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888FE1-0B24-6757-5750-A3E5CAC6AA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31A4FB-D2FE-0994-66FB-6A86A5A6F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E99FD-12DC-6344-9F4C-CC2F29DBFCCD}" type="datetimeFigureOut">
              <a:rPr lang="en-US" smtClean="0"/>
              <a:t>9/12/25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C4C82E-AA9E-CB7C-2917-94F2385DA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B2071C-44A8-9962-7BE8-45911A38E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11AE-6DFF-4C40-B463-375EE1238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059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40983-3A1A-31A6-8F4E-1D35DCAA8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39A247-695C-406B-D9EC-335606BA91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E67AF9-EB16-2209-1EDC-2FE2E765A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E99FD-12DC-6344-9F4C-CC2F29DBFCCD}" type="datetimeFigureOut">
              <a:rPr lang="en-US" smtClean="0"/>
              <a:t>9/12/25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7EAA9-E6CD-CB88-5409-20B39169E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1373A-9A52-54DA-D208-A3C1D80D4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11AE-6DFF-4C40-B463-375EE1238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937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D2AB5-615F-2BDE-8CDE-B09462072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B58437-8FD5-EFF7-B704-B1BE3D38F2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7EB08D-29C1-05B1-BE93-CCA8348949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177ABE-0C44-64F5-FFA1-9412467EE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E99FD-12DC-6344-9F4C-CC2F29DBFCCD}" type="datetimeFigureOut">
              <a:rPr lang="en-US" smtClean="0"/>
              <a:t>9/12/25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D290D-D354-C210-6027-E79DE1CF9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BF9379-97F0-077D-B2DF-FEB7E1298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11AE-6DFF-4C40-B463-375EE1238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937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70279-8586-66E3-1AA3-A3811B9BF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E12102-40EA-7E04-D967-91CB1AEFCB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74AA2D-4B11-53B9-07B9-573090BB1B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53C1C9-34F6-0DFD-95F0-BCE6B57CF4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07BFB3-52D0-C8DF-42A4-075666487F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9E0906-96AA-F1D9-616C-47A734B99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E99FD-12DC-6344-9F4C-CC2F29DBFCCD}" type="datetimeFigureOut">
              <a:rPr lang="en-US" smtClean="0"/>
              <a:t>9/12/25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7D2DEA-092F-1176-7167-EEC1ED81F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232B65-ADB9-FD7F-9875-965A30F1D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11AE-6DFF-4C40-B463-375EE1238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951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EA0F3-D854-0AD0-1BAA-7A3EBDE75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1BBC6C-DAE4-42D4-AE1E-5E394C80F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E99FD-12DC-6344-9F4C-CC2F29DBFCCD}" type="datetimeFigureOut">
              <a:rPr lang="en-US" smtClean="0"/>
              <a:t>9/12/25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33C96E-FD65-6984-A287-EB30A821D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43967E-3ACA-43DA-2D1F-F70B86EA9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11AE-6DFF-4C40-B463-375EE1238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743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AD5452-F34E-CF6A-8A5B-A974A4221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E99FD-12DC-6344-9F4C-CC2F29DBFCCD}" type="datetimeFigureOut">
              <a:rPr lang="en-US" smtClean="0"/>
              <a:t>9/12/25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B4EDB9-B10D-FF27-1C07-30A4BEC24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DD56B1-9BE3-2748-1E44-45EC192F2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11AE-6DFF-4C40-B463-375EE1238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967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1BCEE-9598-6A3C-A035-AAE0B90D7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0CC29-8832-82DF-3869-9BE9C8B31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F6B217-1AA7-6AC3-5CD5-0EF136E648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E3FB6C-DF03-0F38-63C6-90E7C4904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E99FD-12DC-6344-9F4C-CC2F29DBFCCD}" type="datetimeFigureOut">
              <a:rPr lang="en-US" smtClean="0"/>
              <a:t>9/12/25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43924C-225A-6DA6-5AC7-D1FC1C348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60BDD8-AF5F-99A7-31F6-5E45BC234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11AE-6DFF-4C40-B463-375EE1238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832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2380D-15B1-E290-0A0A-E6251A505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59D19C-B832-27D2-288E-B59CE7EFB5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A513EF-8B53-BA2C-FDA8-D0C249B154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823561-2BB3-2A1F-5CFB-840A962F8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E99FD-12DC-6344-9F4C-CC2F29DBFCCD}" type="datetimeFigureOut">
              <a:rPr lang="en-US" smtClean="0"/>
              <a:t>9/12/25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7B9ED2-ECA2-D2A7-FC3A-EFA47D249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CFB79-6A77-0655-F513-3EB44B7F8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411AE-6DFF-4C40-B463-375EE1238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137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7230B4A-07E5-2A32-A893-102BCCAD6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829190-BD3B-47F3-E9D6-F12F8B292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A675FC-7B43-F467-5F20-EB556F2EE7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5E99FD-12DC-6344-9F4C-CC2F29DBFCCD}" type="datetimeFigureOut">
              <a:rPr lang="en-US" smtClean="0"/>
              <a:t>9/12/25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BD01A2-8C02-03E9-3462-AB7CA794B1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A1990-722B-20D0-109A-527C2BB30A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B411AE-6DFF-4C40-B463-375EE1238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063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rafiyz.github.io/courses/Algorithms/algo.ht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77D5D-0AD1-3712-B662-24C5C67DB8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3509963"/>
          </a:xfrm>
        </p:spPr>
        <p:txBody>
          <a:bodyPr>
            <a:normAutofit/>
          </a:bodyPr>
          <a:lstStyle/>
          <a:p>
            <a:r>
              <a:rPr lang="en-US" dirty="0"/>
              <a:t>Design and Analysis of Algorithms</a:t>
            </a:r>
            <a:br>
              <a:rPr lang="en-US" dirty="0"/>
            </a:br>
            <a:br>
              <a:rPr lang="en-US" dirty="0"/>
            </a:br>
            <a:r>
              <a:rPr lang="en-AU" dirty="0"/>
              <a:t>Iterative </a:t>
            </a:r>
            <a:r>
              <a:rPr lang="en-US" dirty="0"/>
              <a:t>Algorithms </a:t>
            </a:r>
            <a:r>
              <a:rPr lang="en-AU" dirty="0"/>
              <a:t>Complexity Analysis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ED2DA6-25B9-C648-81CC-551E422ED1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77683"/>
            <a:ext cx="9144000" cy="1655762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By </a:t>
            </a:r>
          </a:p>
          <a:p>
            <a:r>
              <a:rPr lang="en-US" sz="3300" b="1" dirty="0"/>
              <a:t>Dr Rafiullah Khan</a:t>
            </a:r>
          </a:p>
          <a:p>
            <a:r>
              <a:rPr lang="en-US" dirty="0"/>
              <a:t>Senior Lecturer ICS/IT</a:t>
            </a:r>
          </a:p>
          <a:p>
            <a:r>
              <a:rPr lang="en-US" dirty="0"/>
              <a:t>The University of Agriculture Peshawar, Pakistan</a:t>
            </a:r>
          </a:p>
          <a:p>
            <a:endParaRPr lang="en-US" dirty="0"/>
          </a:p>
          <a:p>
            <a:r>
              <a:rPr lang="en-US" dirty="0"/>
              <a:t>For resources, please visit: </a:t>
            </a:r>
            <a:r>
              <a:rPr lang="en-US" dirty="0">
                <a:hlinkClick r:id="rId2"/>
              </a:rPr>
              <a:t>https://rafiyz.github.io/courses/Algorithms/algo.htm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8D299B-586E-C8E8-D9F3-5971D7CB5CA7}"/>
              </a:ext>
            </a:extLst>
          </p:cNvPr>
          <p:cNvSpPr txBox="1"/>
          <p:nvPr/>
        </p:nvSpPr>
        <p:spPr>
          <a:xfrm>
            <a:off x="3048000" y="3639825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/>
              <a:t>Week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857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aqadir@jinnah.edu.pk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C90BD-678B-495C-AC87-66050D917D79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2195391"/>
            <a:ext cx="8735684" cy="3367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890587"/>
          </a:xfrm>
        </p:spPr>
        <p:txBody>
          <a:bodyPr/>
          <a:lstStyle/>
          <a:p>
            <a:r>
              <a:rPr lang="en-US" dirty="0"/>
              <a:t>Assignment:  Algorithm 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EA22F-9240-CA68-BB84-65AE28978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76122"/>
            <a:ext cx="10515600" cy="1325563"/>
          </a:xfrm>
        </p:spPr>
        <p:txBody>
          <a:bodyPr/>
          <a:lstStyle/>
          <a:p>
            <a:r>
              <a:rPr lang="en-US" dirty="0"/>
              <a:t>Bonus </a:t>
            </a:r>
            <a:r>
              <a:rPr lang="en-US"/>
              <a:t>Algorithms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9828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C90BD-678B-495C-AC87-66050D917D79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64865" name="Rectangle 1"/>
          <p:cNvSpPr>
            <a:spLocks noChangeArrowheads="1"/>
          </p:cNvSpPr>
          <p:nvPr/>
        </p:nvSpPr>
        <p:spPr bwMode="auto">
          <a:xfrm>
            <a:off x="838200" y="582067"/>
            <a:ext cx="101346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600" b="1" dirty="0">
                <a:latin typeface="Arial" pitchFamily="34" charset="0"/>
                <a:ea typeface="Times New Roman" pitchFamily="18" charset="0"/>
                <a:cs typeface="Univers-Bold"/>
              </a:rPr>
              <a:t>ALGORITHM </a:t>
            </a:r>
            <a:r>
              <a:rPr lang="en-US" sz="2600" i="1" dirty="0" err="1">
                <a:latin typeface="Arial" pitchFamily="34" charset="0"/>
                <a:ea typeface="Times New Roman" pitchFamily="18" charset="0"/>
                <a:cs typeface="TimesTen-Italic"/>
              </a:rPr>
              <a:t>TestAlgorithm</a:t>
            </a:r>
            <a:r>
              <a:rPr lang="en-US" sz="2600" i="1" dirty="0">
                <a:latin typeface="Arial" pitchFamily="34" charset="0"/>
                <a:ea typeface="Times New Roman" pitchFamily="18" charset="0"/>
                <a:cs typeface="TimesTen-Italic"/>
              </a:rPr>
              <a:t> </a:t>
            </a:r>
            <a:r>
              <a:rPr lang="en-US" sz="2600" i="1" dirty="0">
                <a:latin typeface="Arial" pitchFamily="34" charset="0"/>
                <a:ea typeface="Times New Roman" pitchFamily="18" charset="0"/>
                <a:cs typeface="MTMI"/>
              </a:rPr>
              <a:t>(A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[0</a:t>
            </a:r>
            <a:r>
              <a:rPr lang="en-US" sz="2600" i="1" dirty="0">
                <a:latin typeface="Arial" pitchFamily="34" charset="0"/>
                <a:ea typeface="Times New Roman" pitchFamily="18" charset="0"/>
                <a:cs typeface="MTMI"/>
              </a:rPr>
              <a:t>..n 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MTSYN"/>
              </a:rPr>
              <a:t>− 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1]</a:t>
            </a:r>
            <a:r>
              <a:rPr lang="en-US" sz="2600" i="1" dirty="0">
                <a:latin typeface="Arial" pitchFamily="34" charset="0"/>
                <a:ea typeface="Times New Roman" pitchFamily="18" charset="0"/>
                <a:cs typeface="MTMI"/>
              </a:rPr>
              <a:t>)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//Input: An array </a:t>
            </a:r>
            <a:r>
              <a:rPr lang="en-US" sz="2600" i="1" dirty="0">
                <a:latin typeface="Arial" pitchFamily="34" charset="0"/>
                <a:ea typeface="Times New Roman" pitchFamily="18" charset="0"/>
                <a:cs typeface="MTMI"/>
              </a:rPr>
              <a:t>A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[0</a:t>
            </a:r>
            <a:r>
              <a:rPr lang="en-US" sz="2600" i="1" dirty="0">
                <a:latin typeface="Arial" pitchFamily="34" charset="0"/>
                <a:ea typeface="Times New Roman" pitchFamily="18" charset="0"/>
                <a:cs typeface="MTMI"/>
              </a:rPr>
              <a:t>..n 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MTSYN"/>
              </a:rPr>
              <a:t>− 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1] of n elements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//Output: Array </a:t>
            </a:r>
            <a:r>
              <a:rPr lang="en-US" sz="2600" i="1" dirty="0">
                <a:latin typeface="Arial" pitchFamily="34" charset="0"/>
                <a:ea typeface="Times New Roman" pitchFamily="18" charset="0"/>
                <a:cs typeface="MTMI"/>
              </a:rPr>
              <a:t>S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[0</a:t>
            </a:r>
            <a:r>
              <a:rPr lang="en-US" sz="2600" i="1" dirty="0">
                <a:latin typeface="Arial" pitchFamily="34" charset="0"/>
                <a:ea typeface="Times New Roman" pitchFamily="18" charset="0"/>
                <a:cs typeface="MTMI"/>
              </a:rPr>
              <a:t>..n 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MTSYN"/>
              </a:rPr>
              <a:t>− 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1] of </a:t>
            </a:r>
            <a:r>
              <a:rPr lang="en-US" sz="2600" i="1" dirty="0">
                <a:latin typeface="Arial" pitchFamily="34" charset="0"/>
                <a:ea typeface="Times New Roman" pitchFamily="18" charset="0"/>
                <a:cs typeface="MTMI"/>
              </a:rPr>
              <a:t>A</a:t>
            </a:r>
            <a:r>
              <a:rPr lang="en-US" sz="2600" dirty="0">
                <a:latin typeface="Univers-Bold"/>
                <a:ea typeface="Times New Roman" pitchFamily="18" charset="0"/>
                <a:cs typeface="TimesTen-Roman"/>
              </a:rPr>
              <a:t>’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s elements sorted in non-decreasing order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600" b="1" dirty="0">
                <a:latin typeface="Arial" pitchFamily="34" charset="0"/>
                <a:ea typeface="Times New Roman" pitchFamily="18" charset="0"/>
                <a:cs typeface="TimesTen-Bold"/>
              </a:rPr>
              <a:t>for </a:t>
            </a:r>
            <a:r>
              <a:rPr lang="en-US" sz="2600" i="1" dirty="0" err="1">
                <a:latin typeface="Arial" pitchFamily="34" charset="0"/>
                <a:ea typeface="Times New Roman" pitchFamily="18" charset="0"/>
                <a:cs typeface="MTMI"/>
              </a:rPr>
              <a:t>i</a:t>
            </a:r>
            <a:r>
              <a:rPr lang="en-US" sz="2600" i="1" dirty="0">
                <a:latin typeface="Arial" pitchFamily="34" charset="0"/>
                <a:ea typeface="Times New Roman" pitchFamily="18" charset="0"/>
                <a:cs typeface="MTMI"/>
              </a:rPr>
              <a:t> 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MTSYN"/>
              </a:rPr>
              <a:t>←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0 </a:t>
            </a:r>
            <a:r>
              <a:rPr lang="en-US" sz="2600" b="1" dirty="0">
                <a:latin typeface="Arial" pitchFamily="34" charset="0"/>
                <a:ea typeface="Times New Roman" pitchFamily="18" charset="0"/>
                <a:cs typeface="TimesTen-Bold"/>
              </a:rPr>
              <a:t>to </a:t>
            </a:r>
            <a:r>
              <a:rPr lang="en-US" sz="2600" i="1" dirty="0">
                <a:latin typeface="Arial" pitchFamily="34" charset="0"/>
                <a:ea typeface="Times New Roman" pitchFamily="18" charset="0"/>
                <a:cs typeface="MTMI"/>
              </a:rPr>
              <a:t>n 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MTSYN"/>
              </a:rPr>
              <a:t>− 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1 </a:t>
            </a:r>
            <a:r>
              <a:rPr lang="en-US" sz="2600" b="1" dirty="0">
                <a:latin typeface="Arial" pitchFamily="34" charset="0"/>
                <a:ea typeface="Times New Roman" pitchFamily="18" charset="0"/>
                <a:cs typeface="TimesTen-Bold"/>
              </a:rPr>
              <a:t>do 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600" b="1" dirty="0">
                <a:latin typeface="Arial" pitchFamily="34" charset="0"/>
                <a:ea typeface="Times New Roman" pitchFamily="18" charset="0"/>
                <a:cs typeface="TimesTen-Bold"/>
              </a:rPr>
              <a:t>	</a:t>
            </a:r>
            <a:r>
              <a:rPr lang="en-US" sz="2600" i="1" dirty="0">
                <a:latin typeface="Arial" pitchFamily="34" charset="0"/>
                <a:ea typeface="Times New Roman" pitchFamily="18" charset="0"/>
                <a:cs typeface="MTMI"/>
              </a:rPr>
              <a:t>Count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[</a:t>
            </a:r>
            <a:r>
              <a:rPr lang="en-US" sz="2600" i="1" dirty="0" err="1">
                <a:latin typeface="Arial" pitchFamily="34" charset="0"/>
                <a:ea typeface="Times New Roman" pitchFamily="18" charset="0"/>
                <a:cs typeface="MTMI"/>
              </a:rPr>
              <a:t>i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]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MTSYN"/>
              </a:rPr>
              <a:t>←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0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600" b="1" dirty="0">
                <a:latin typeface="Arial" pitchFamily="34" charset="0"/>
                <a:ea typeface="Times New Roman" pitchFamily="18" charset="0"/>
                <a:cs typeface="TimesTen-Bold"/>
              </a:rPr>
              <a:t>for </a:t>
            </a:r>
            <a:r>
              <a:rPr lang="en-US" sz="2600" i="1" dirty="0" err="1">
                <a:latin typeface="Arial" pitchFamily="34" charset="0"/>
                <a:ea typeface="Times New Roman" pitchFamily="18" charset="0"/>
                <a:cs typeface="MTMI"/>
              </a:rPr>
              <a:t>i</a:t>
            </a:r>
            <a:r>
              <a:rPr lang="en-US" sz="2600" i="1" dirty="0">
                <a:latin typeface="Arial" pitchFamily="34" charset="0"/>
                <a:ea typeface="Times New Roman" pitchFamily="18" charset="0"/>
                <a:cs typeface="MTMI"/>
              </a:rPr>
              <a:t> 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MTSYN"/>
              </a:rPr>
              <a:t>←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0 </a:t>
            </a:r>
            <a:r>
              <a:rPr lang="en-US" sz="2600" b="1" dirty="0">
                <a:latin typeface="Arial" pitchFamily="34" charset="0"/>
                <a:ea typeface="Times New Roman" pitchFamily="18" charset="0"/>
                <a:cs typeface="TimesTen-Bold"/>
              </a:rPr>
              <a:t>to </a:t>
            </a:r>
            <a:r>
              <a:rPr lang="en-US" sz="2600" i="1" dirty="0">
                <a:latin typeface="Arial" pitchFamily="34" charset="0"/>
                <a:ea typeface="Times New Roman" pitchFamily="18" charset="0"/>
                <a:cs typeface="MTMI"/>
              </a:rPr>
              <a:t>n 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MTSYN"/>
              </a:rPr>
              <a:t>− 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2 </a:t>
            </a:r>
            <a:r>
              <a:rPr lang="en-US" sz="2600" b="1" dirty="0">
                <a:latin typeface="Arial" pitchFamily="34" charset="0"/>
                <a:ea typeface="Times New Roman" pitchFamily="18" charset="0"/>
                <a:cs typeface="TimesTen-Bold"/>
              </a:rPr>
              <a:t>do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600" b="1" dirty="0">
                <a:latin typeface="Arial" pitchFamily="34" charset="0"/>
                <a:ea typeface="Times New Roman" pitchFamily="18" charset="0"/>
                <a:cs typeface="TimesTen-Bold"/>
              </a:rPr>
              <a:t>	for </a:t>
            </a:r>
            <a:r>
              <a:rPr lang="en-US" sz="2600" i="1" dirty="0">
                <a:latin typeface="Arial" pitchFamily="34" charset="0"/>
                <a:ea typeface="Times New Roman" pitchFamily="18" charset="0"/>
                <a:cs typeface="MTMI"/>
              </a:rPr>
              <a:t>j 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MTSYN"/>
              </a:rPr>
              <a:t>←</a:t>
            </a:r>
            <a:r>
              <a:rPr lang="en-US" sz="2600" i="1" dirty="0" err="1">
                <a:latin typeface="Arial" pitchFamily="34" charset="0"/>
                <a:ea typeface="Times New Roman" pitchFamily="18" charset="0"/>
                <a:cs typeface="MTMI"/>
              </a:rPr>
              <a:t>i</a:t>
            </a:r>
            <a:r>
              <a:rPr lang="en-US" sz="2600" i="1" dirty="0">
                <a:latin typeface="Arial" pitchFamily="34" charset="0"/>
                <a:ea typeface="Times New Roman" pitchFamily="18" charset="0"/>
                <a:cs typeface="MTMI"/>
              </a:rPr>
              <a:t> 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MTSYN"/>
              </a:rPr>
              <a:t>+ 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1 </a:t>
            </a:r>
            <a:r>
              <a:rPr lang="en-US" sz="2600" b="1" dirty="0">
                <a:latin typeface="Arial" pitchFamily="34" charset="0"/>
                <a:ea typeface="Times New Roman" pitchFamily="18" charset="0"/>
                <a:cs typeface="TimesTen-Bold"/>
              </a:rPr>
              <a:t>to </a:t>
            </a:r>
            <a:r>
              <a:rPr lang="en-US" sz="2600" i="1" dirty="0">
                <a:latin typeface="Arial" pitchFamily="34" charset="0"/>
                <a:ea typeface="Times New Roman" pitchFamily="18" charset="0"/>
                <a:cs typeface="MTMI"/>
              </a:rPr>
              <a:t>n 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MTSYN"/>
              </a:rPr>
              <a:t>− 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1 </a:t>
            </a:r>
            <a:r>
              <a:rPr lang="en-US" sz="2600" b="1" dirty="0">
                <a:latin typeface="Arial" pitchFamily="34" charset="0"/>
                <a:ea typeface="Times New Roman" pitchFamily="18" charset="0"/>
                <a:cs typeface="TimesTen-Bold"/>
              </a:rPr>
              <a:t>do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600" b="1" dirty="0">
                <a:latin typeface="Arial" pitchFamily="34" charset="0"/>
                <a:ea typeface="Times New Roman" pitchFamily="18" charset="0"/>
                <a:cs typeface="TimesTen-Bold"/>
              </a:rPr>
              <a:t>		if </a:t>
            </a:r>
            <a:r>
              <a:rPr lang="en-US" sz="2600" i="1" dirty="0">
                <a:latin typeface="Arial" pitchFamily="34" charset="0"/>
                <a:ea typeface="Times New Roman" pitchFamily="18" charset="0"/>
                <a:cs typeface="MTMI"/>
              </a:rPr>
              <a:t>A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[</a:t>
            </a:r>
            <a:r>
              <a:rPr lang="en-US" sz="2600" i="1" dirty="0" err="1">
                <a:latin typeface="Arial" pitchFamily="34" charset="0"/>
                <a:ea typeface="Times New Roman" pitchFamily="18" charset="0"/>
                <a:cs typeface="MTMI"/>
              </a:rPr>
              <a:t>i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]</a:t>
            </a:r>
            <a:r>
              <a:rPr lang="en-US" sz="2600" i="1" dirty="0">
                <a:latin typeface="Arial" pitchFamily="34" charset="0"/>
                <a:ea typeface="Times New Roman" pitchFamily="18" charset="0"/>
                <a:cs typeface="MTMI"/>
              </a:rPr>
              <a:t>&lt;A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[</a:t>
            </a:r>
            <a:r>
              <a:rPr lang="en-US" sz="2600" i="1" dirty="0">
                <a:latin typeface="Arial" pitchFamily="34" charset="0"/>
                <a:ea typeface="Times New Roman" pitchFamily="18" charset="0"/>
                <a:cs typeface="MTMI"/>
              </a:rPr>
              <a:t>j 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]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600" i="1" dirty="0">
                <a:latin typeface="Arial" pitchFamily="34" charset="0"/>
                <a:ea typeface="Times New Roman" pitchFamily="18" charset="0"/>
                <a:cs typeface="MTMI"/>
              </a:rPr>
              <a:t>			Count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[</a:t>
            </a:r>
            <a:r>
              <a:rPr lang="en-US" sz="2600" i="1" dirty="0">
                <a:latin typeface="Arial" pitchFamily="34" charset="0"/>
                <a:ea typeface="Times New Roman" pitchFamily="18" charset="0"/>
                <a:cs typeface="MTMI"/>
              </a:rPr>
              <a:t>j 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]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MTSYN"/>
              </a:rPr>
              <a:t>←</a:t>
            </a:r>
            <a:r>
              <a:rPr lang="en-US" sz="2600" i="1" dirty="0">
                <a:latin typeface="Arial" pitchFamily="34" charset="0"/>
                <a:ea typeface="Times New Roman" pitchFamily="18" charset="0"/>
                <a:cs typeface="MTMI"/>
              </a:rPr>
              <a:t>Count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[</a:t>
            </a:r>
            <a:r>
              <a:rPr lang="en-US" sz="2600" i="1" dirty="0">
                <a:latin typeface="Arial" pitchFamily="34" charset="0"/>
                <a:ea typeface="Times New Roman" pitchFamily="18" charset="0"/>
                <a:cs typeface="MTMI"/>
              </a:rPr>
              <a:t>j 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]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MTSYN"/>
              </a:rPr>
              <a:t>+ 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1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600" b="1" dirty="0">
                <a:latin typeface="Arial" pitchFamily="34" charset="0"/>
                <a:ea typeface="Times New Roman" pitchFamily="18" charset="0"/>
                <a:cs typeface="TimesTen-Bold"/>
              </a:rPr>
              <a:t>		else 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600" b="1" dirty="0">
                <a:latin typeface="Arial" pitchFamily="34" charset="0"/>
                <a:ea typeface="Times New Roman" pitchFamily="18" charset="0"/>
                <a:cs typeface="TimesTen-Bold"/>
              </a:rPr>
              <a:t>			</a:t>
            </a:r>
            <a:r>
              <a:rPr lang="en-US" sz="2600" i="1" dirty="0">
                <a:latin typeface="Arial" pitchFamily="34" charset="0"/>
                <a:ea typeface="Times New Roman" pitchFamily="18" charset="0"/>
                <a:cs typeface="MTMI"/>
              </a:rPr>
              <a:t>Count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[</a:t>
            </a:r>
            <a:r>
              <a:rPr lang="en-US" sz="2600" i="1" dirty="0" err="1">
                <a:latin typeface="Arial" pitchFamily="34" charset="0"/>
                <a:ea typeface="Times New Roman" pitchFamily="18" charset="0"/>
                <a:cs typeface="MTMI"/>
              </a:rPr>
              <a:t>i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]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MTSYN"/>
              </a:rPr>
              <a:t>←</a:t>
            </a:r>
            <a:r>
              <a:rPr lang="en-US" sz="2600" i="1" dirty="0">
                <a:latin typeface="Arial" pitchFamily="34" charset="0"/>
                <a:ea typeface="Times New Roman" pitchFamily="18" charset="0"/>
                <a:cs typeface="MTMI"/>
              </a:rPr>
              <a:t>Count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[</a:t>
            </a:r>
            <a:r>
              <a:rPr lang="en-US" sz="2600" i="1" dirty="0" err="1">
                <a:latin typeface="Arial" pitchFamily="34" charset="0"/>
                <a:ea typeface="Times New Roman" pitchFamily="18" charset="0"/>
                <a:cs typeface="MTMI"/>
              </a:rPr>
              <a:t>i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]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MTSYN"/>
              </a:rPr>
              <a:t>+ 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1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600" b="1" dirty="0">
                <a:latin typeface="Arial" pitchFamily="34" charset="0"/>
                <a:ea typeface="Times New Roman" pitchFamily="18" charset="0"/>
                <a:cs typeface="TimesTen-Bold"/>
              </a:rPr>
              <a:t>for </a:t>
            </a:r>
            <a:r>
              <a:rPr lang="en-US" sz="2600" i="1" dirty="0" err="1">
                <a:latin typeface="Arial" pitchFamily="34" charset="0"/>
                <a:ea typeface="Times New Roman" pitchFamily="18" charset="0"/>
                <a:cs typeface="MTMI"/>
              </a:rPr>
              <a:t>i</a:t>
            </a:r>
            <a:r>
              <a:rPr lang="en-US" sz="2600" i="1" dirty="0">
                <a:latin typeface="Arial" pitchFamily="34" charset="0"/>
                <a:ea typeface="Times New Roman" pitchFamily="18" charset="0"/>
                <a:cs typeface="MTMI"/>
              </a:rPr>
              <a:t> 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MTSYN"/>
              </a:rPr>
              <a:t>←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0 </a:t>
            </a:r>
            <a:r>
              <a:rPr lang="en-US" sz="2600" b="1" dirty="0">
                <a:latin typeface="Arial" pitchFamily="34" charset="0"/>
                <a:ea typeface="Times New Roman" pitchFamily="18" charset="0"/>
                <a:cs typeface="TimesTen-Bold"/>
              </a:rPr>
              <a:t>to </a:t>
            </a:r>
            <a:r>
              <a:rPr lang="en-US" sz="2600" i="1" dirty="0">
                <a:latin typeface="Arial" pitchFamily="34" charset="0"/>
                <a:ea typeface="Times New Roman" pitchFamily="18" charset="0"/>
                <a:cs typeface="MTMI"/>
              </a:rPr>
              <a:t>n 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MTSYN"/>
              </a:rPr>
              <a:t>− 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1 </a:t>
            </a:r>
            <a:r>
              <a:rPr lang="en-US" sz="2600" b="1" dirty="0">
                <a:latin typeface="Arial" pitchFamily="34" charset="0"/>
                <a:ea typeface="Times New Roman" pitchFamily="18" charset="0"/>
                <a:cs typeface="TimesTen-Bold"/>
              </a:rPr>
              <a:t>do </a:t>
            </a:r>
            <a:r>
              <a:rPr lang="en-US" sz="2600" i="1" dirty="0">
                <a:latin typeface="Arial" pitchFamily="34" charset="0"/>
                <a:ea typeface="Times New Roman" pitchFamily="18" charset="0"/>
                <a:cs typeface="MTMI"/>
              </a:rPr>
              <a:t>S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[</a:t>
            </a:r>
            <a:r>
              <a:rPr lang="en-US" sz="2600" i="1" dirty="0">
                <a:latin typeface="Arial" pitchFamily="34" charset="0"/>
                <a:ea typeface="Times New Roman" pitchFamily="18" charset="0"/>
                <a:cs typeface="MTMI"/>
              </a:rPr>
              <a:t>Count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[</a:t>
            </a:r>
            <a:r>
              <a:rPr lang="en-US" sz="2600" i="1" dirty="0" err="1">
                <a:latin typeface="Arial" pitchFamily="34" charset="0"/>
                <a:ea typeface="Times New Roman" pitchFamily="18" charset="0"/>
                <a:cs typeface="MTMI"/>
              </a:rPr>
              <a:t>i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]]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MTSYN"/>
              </a:rPr>
              <a:t>←</a:t>
            </a:r>
            <a:r>
              <a:rPr lang="en-US" sz="2600" i="1" dirty="0">
                <a:latin typeface="Arial" pitchFamily="34" charset="0"/>
                <a:ea typeface="Times New Roman" pitchFamily="18" charset="0"/>
                <a:cs typeface="MTMI"/>
              </a:rPr>
              <a:t>A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[</a:t>
            </a:r>
            <a:r>
              <a:rPr lang="en-US" sz="2600" i="1" dirty="0" err="1">
                <a:latin typeface="Arial" pitchFamily="34" charset="0"/>
                <a:ea typeface="Times New Roman" pitchFamily="18" charset="0"/>
                <a:cs typeface="MTMI"/>
              </a:rPr>
              <a:t>i</a:t>
            </a:r>
            <a:r>
              <a:rPr lang="en-US" sz="2600" dirty="0">
                <a:latin typeface="Arial" pitchFamily="34" charset="0"/>
                <a:ea typeface="Times New Roman" pitchFamily="18" charset="0"/>
                <a:cs typeface="TimesTen-Roman"/>
              </a:rPr>
              <a:t>]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600" b="1" dirty="0">
                <a:latin typeface="Arial" pitchFamily="34" charset="0"/>
                <a:ea typeface="Times New Roman" pitchFamily="18" charset="0"/>
                <a:cs typeface="TimesTen-Bold"/>
              </a:rPr>
              <a:t>return </a:t>
            </a:r>
            <a:r>
              <a:rPr lang="en-US" sz="2600" i="1" dirty="0">
                <a:latin typeface="Arial" pitchFamily="34" charset="0"/>
                <a:ea typeface="Times New Roman" pitchFamily="18" charset="0"/>
                <a:cs typeface="MTMI"/>
              </a:rPr>
              <a:t>S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6818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C90BD-678B-495C-AC87-66050D917D79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1648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1" y="457200"/>
            <a:ext cx="9129183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377121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0E845-C81F-2336-D31E-13AD882CA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Iterative Algorithms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9746E-DC13-D3FD-D286-3AFF28E604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b="1" dirty="0"/>
              <a:t>Iterative Algorithms</a:t>
            </a:r>
            <a:r>
              <a:rPr lang="en-AU" dirty="0"/>
              <a:t> (Loops) are algorithms that repeatedly execute a set of instructions or operations until a certain condition is met. They are commonly used to solve problems by breaking them into smaller, manageable sub-problems that are solved through repeated iterations.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180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DC149-12AC-9612-92D4-BAD3331DB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209638" cy="1325563"/>
          </a:xfrm>
        </p:spPr>
        <p:txBody>
          <a:bodyPr/>
          <a:lstStyle/>
          <a:p>
            <a:r>
              <a:rPr lang="en-AU" dirty="0"/>
              <a:t>Time complexity analysis of loop-based algorithms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B536FC-53F0-BF67-341C-C6EA7C600E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AU" b="1" dirty="0"/>
              <a:t>Key Feature:</a:t>
            </a:r>
            <a:br>
              <a:rPr lang="en-AU" dirty="0"/>
            </a:br>
            <a:r>
              <a:rPr lang="en-AU" dirty="0"/>
              <a:t>Iterative algorithms typically use loops (like </a:t>
            </a:r>
            <a:r>
              <a:rPr lang="en-AU" b="1" dirty="0"/>
              <a:t>for</a:t>
            </a:r>
            <a:r>
              <a:rPr lang="en-AU" dirty="0"/>
              <a:t> and </a:t>
            </a:r>
            <a:r>
              <a:rPr lang="en-AU" b="1" dirty="0"/>
              <a:t>while</a:t>
            </a:r>
            <a:r>
              <a:rPr lang="en-AU" dirty="0"/>
              <a:t> loops) to repeat a set of operations.</a:t>
            </a:r>
          </a:p>
          <a:p>
            <a:pPr marL="0" indent="0">
              <a:buNone/>
            </a:pPr>
            <a:endParaRPr lang="en-AU" b="1" dirty="0"/>
          </a:p>
          <a:p>
            <a:pPr marL="0" indent="0">
              <a:buNone/>
            </a:pPr>
            <a:r>
              <a:rPr lang="en-AU" b="1" dirty="0"/>
              <a:t>Termination Condition:</a:t>
            </a:r>
            <a:br>
              <a:rPr lang="en-AU" dirty="0"/>
            </a:br>
            <a:r>
              <a:rPr lang="en-AU" dirty="0"/>
              <a:t>The algorithm continues iterating until a specified condition or stopping criterion is satisfied, such as reaching a desired result or completing a set number of iterations.</a:t>
            </a:r>
          </a:p>
          <a:p>
            <a:pPr marL="0" indent="0">
              <a:buNone/>
            </a:pPr>
            <a:endParaRPr lang="en-AU" b="1" dirty="0"/>
          </a:p>
          <a:p>
            <a:pPr marL="0" indent="0">
              <a:buNone/>
            </a:pPr>
            <a:r>
              <a:rPr lang="en-AU" b="1" dirty="0"/>
              <a:t>Examples:</a:t>
            </a:r>
            <a:endParaRPr lang="en-AU" dirty="0"/>
          </a:p>
          <a:p>
            <a:pPr lvl="1"/>
            <a:r>
              <a:rPr lang="en-AU" dirty="0"/>
              <a:t>Sorting algorithms (e.g., bubble sort, insertion sort)</a:t>
            </a:r>
          </a:p>
          <a:p>
            <a:pPr lvl="1"/>
            <a:r>
              <a:rPr lang="en-AU" dirty="0"/>
              <a:t>Searching algorithms (e.g., linear search)</a:t>
            </a:r>
          </a:p>
          <a:p>
            <a:pPr lvl="1"/>
            <a:r>
              <a:rPr lang="en-AU" dirty="0"/>
              <a:t>Algorithms for mathematical computation (e.g., calculating factorials or Fibonacci numbers using loops)</a:t>
            </a:r>
          </a:p>
        </p:txBody>
      </p:sp>
    </p:spTree>
    <p:extLst>
      <p:ext uri="{BB962C8B-B14F-4D97-AF65-F5344CB8AC3E}">
        <p14:creationId xmlns:p14="http://schemas.microsoft.com/office/powerpoint/2010/main" val="2240764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D60DD-26D2-2118-8E0E-03855B3F0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5060"/>
            <a:ext cx="10515600" cy="1325563"/>
          </a:xfrm>
        </p:spPr>
        <p:txBody>
          <a:bodyPr/>
          <a:lstStyle/>
          <a:p>
            <a:r>
              <a:rPr lang="en-US" dirty="0"/>
              <a:t>For Loop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4F74B-BF53-4C42-9331-30A4D60A00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Main()</a:t>
            </a:r>
          </a:p>
          <a:p>
            <a:pPr marL="0" indent="0">
              <a:buNone/>
            </a:pPr>
            <a:r>
              <a:rPr lang="en-US" dirty="0"/>
              <a:t>{</a:t>
            </a:r>
          </a:p>
          <a:p>
            <a:pPr marL="0" indent="0">
              <a:buNone/>
            </a:pPr>
            <a:r>
              <a:rPr lang="en-US" dirty="0"/>
              <a:t>	int </a:t>
            </a:r>
            <a:r>
              <a:rPr lang="en-US" dirty="0" err="1"/>
              <a:t>i</a:t>
            </a:r>
            <a:r>
              <a:rPr lang="en-US" dirty="0"/>
              <a:t>=0;</a:t>
            </a:r>
          </a:p>
          <a:p>
            <a:pPr marL="0" indent="0">
              <a:buNone/>
            </a:pPr>
            <a:r>
              <a:rPr lang="en-US" dirty="0"/>
              <a:t>	for (</a:t>
            </a:r>
            <a:r>
              <a:rPr lang="en-US" dirty="0" err="1"/>
              <a:t>i</a:t>
            </a:r>
            <a:r>
              <a:rPr lang="en-US" dirty="0"/>
              <a:t>&lt;10)</a:t>
            </a:r>
          </a:p>
          <a:p>
            <a:pPr marL="0" indent="0">
              <a:buNone/>
            </a:pPr>
            <a:r>
              <a:rPr lang="en-US" dirty="0"/>
              <a:t>	     {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cout</a:t>
            </a:r>
            <a:r>
              <a:rPr lang="en-US" dirty="0"/>
              <a:t>&lt;&lt;”Number is ”;</a:t>
            </a:r>
          </a:p>
          <a:p>
            <a:pPr marL="0" indent="0">
              <a:buNone/>
            </a:pPr>
            <a:r>
              <a:rPr lang="en-US" dirty="0"/>
              <a:t>		</a:t>
            </a:r>
            <a:r>
              <a:rPr lang="en-US" dirty="0" err="1"/>
              <a:t>cout</a:t>
            </a:r>
            <a:r>
              <a:rPr lang="en-US" dirty="0"/>
              <a:t>&lt;&lt;I;</a:t>
            </a:r>
          </a:p>
          <a:p>
            <a:pPr marL="0" indent="0">
              <a:buNone/>
            </a:pPr>
            <a:r>
              <a:rPr lang="en-US" dirty="0"/>
              <a:t>	     }</a:t>
            </a:r>
          </a:p>
          <a:p>
            <a:pPr marL="0" indent="0">
              <a:buNone/>
            </a:pPr>
            <a:r>
              <a:rPr lang="en-US" dirty="0"/>
              <a:t>}	</a:t>
            </a:r>
          </a:p>
        </p:txBody>
      </p:sp>
    </p:spTree>
    <p:extLst>
      <p:ext uri="{BB962C8B-B14F-4D97-AF65-F5344CB8AC3E}">
        <p14:creationId xmlns:p14="http://schemas.microsoft.com/office/powerpoint/2010/main" val="2998754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63A44-8F2D-A1B9-9C07-58A108C10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While Loop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5F963-E8FC-88CA-1410-417B3FF9A2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 = 0</a:t>
            </a:r>
          </a:p>
          <a:p>
            <a:pPr marL="0" indent="0">
              <a:buNone/>
            </a:pPr>
            <a:r>
              <a:rPr lang="en-US" dirty="0"/>
              <a:t>while </a:t>
            </a:r>
            <a:r>
              <a:rPr lang="en-US" dirty="0" err="1"/>
              <a:t>i</a:t>
            </a:r>
            <a:r>
              <a:rPr lang="en-US" dirty="0"/>
              <a:t> &lt; 12:</a:t>
            </a:r>
          </a:p>
          <a:p>
            <a:pPr marL="0" indent="0">
              <a:buNone/>
            </a:pPr>
            <a:r>
              <a:rPr lang="en-US" dirty="0"/>
              <a:t>    print(</a:t>
            </a:r>
            <a:r>
              <a:rPr lang="en-US" dirty="0" err="1"/>
              <a:t>i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i</a:t>
            </a:r>
            <a:r>
              <a:rPr lang="en-US" dirty="0"/>
              <a:t> += 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463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998FC-9705-04FD-FE3B-223DC4687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Loop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B6939-51AE-5EAE-1B2C-D674985387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i</a:t>
            </a:r>
            <a:r>
              <a:rPr lang="en-US" dirty="0"/>
              <a:t> =0</a:t>
            </a:r>
          </a:p>
          <a:p>
            <a:pPr marL="0" indent="0">
              <a:buNone/>
            </a:pPr>
            <a:r>
              <a:rPr lang="en-US" dirty="0"/>
              <a:t>j=0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in range(n):</a:t>
            </a:r>
          </a:p>
          <a:p>
            <a:pPr marL="0" indent="0">
              <a:buNone/>
            </a:pPr>
            <a:r>
              <a:rPr lang="en-US" dirty="0"/>
              <a:t>    for j in range(m):</a:t>
            </a:r>
          </a:p>
          <a:p>
            <a:pPr marL="0" indent="0">
              <a:buNone/>
            </a:pPr>
            <a:r>
              <a:rPr lang="en-US" dirty="0"/>
              <a:t>        print(</a:t>
            </a:r>
            <a:r>
              <a:rPr lang="en-US" dirty="0" err="1"/>
              <a:t>i</a:t>
            </a:r>
            <a:r>
              <a:rPr lang="en-US" dirty="0"/>
              <a:t>, j)</a:t>
            </a:r>
          </a:p>
        </p:txBody>
      </p:sp>
    </p:spTree>
    <p:extLst>
      <p:ext uri="{BB962C8B-B14F-4D97-AF65-F5344CB8AC3E}">
        <p14:creationId xmlns:p14="http://schemas.microsoft.com/office/powerpoint/2010/main" val="774177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7BA7A-C181-E60D-6432-18DA143A7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767C0-E18A-E630-A790-173292AF6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for (int 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&lt;=n; </a:t>
            </a:r>
            <a:r>
              <a:rPr lang="en-US" dirty="0" err="1"/>
              <a:t>i</a:t>
            </a:r>
            <a:r>
              <a:rPr lang="en-US" dirty="0"/>
              <a:t>++)</a:t>
            </a:r>
          </a:p>
          <a:p>
            <a:pPr marL="0" indent="0">
              <a:buNone/>
            </a:pPr>
            <a:r>
              <a:rPr lang="en-US" dirty="0"/>
              <a:t>    for (int j=0; j&lt;m; </a:t>
            </a:r>
            <a:r>
              <a:rPr lang="en-US" dirty="0" err="1"/>
              <a:t>j++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     print(</a:t>
            </a:r>
            <a:r>
              <a:rPr lang="en-US" dirty="0" err="1"/>
              <a:t>i</a:t>
            </a:r>
            <a:r>
              <a:rPr lang="en-US" dirty="0"/>
              <a:t>, j)</a:t>
            </a:r>
          </a:p>
          <a:p>
            <a:pPr marL="0" indent="0">
              <a:buNone/>
            </a:pPr>
            <a:r>
              <a:rPr lang="en-US" dirty="0"/>
              <a:t>for (k=0; k&lt;n; k++)</a:t>
            </a:r>
          </a:p>
          <a:p>
            <a:pPr marL="0" indent="0">
              <a:buNone/>
            </a:pPr>
            <a:r>
              <a:rPr lang="en-US" dirty="0"/>
              <a:t>     print (k)</a:t>
            </a:r>
          </a:p>
        </p:txBody>
      </p:sp>
    </p:spTree>
    <p:extLst>
      <p:ext uri="{BB962C8B-B14F-4D97-AF65-F5344CB8AC3E}">
        <p14:creationId xmlns:p14="http://schemas.microsoft.com/office/powerpoint/2010/main" val="3884658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60C67-02BF-C7ED-D30D-DED23DF45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5AE4B-7402-8C0F-816F-23E699AE1F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time complexity of the algorithms given in the last two slides. </a:t>
            </a:r>
          </a:p>
          <a:p>
            <a:r>
              <a:rPr lang="en-US" dirty="0"/>
              <a:t>The time should be in Asymptotic notation.</a:t>
            </a:r>
          </a:p>
          <a:p>
            <a:r>
              <a:rPr lang="en-US" dirty="0">
                <a:solidFill>
                  <a:srgbClr val="FF0000"/>
                </a:solidFill>
                <a:highlight>
                  <a:srgbClr val="FFFF00"/>
                </a:highlight>
              </a:rPr>
              <a:t>Deadline Next Week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07980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aqadir@jinnah.edu.pk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C90BD-678B-495C-AC87-66050D917D79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1524000"/>
            <a:ext cx="8866682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9"/>
            <a:ext cx="8229600" cy="890587"/>
          </a:xfrm>
        </p:spPr>
        <p:txBody>
          <a:bodyPr/>
          <a:lstStyle/>
          <a:p>
            <a:r>
              <a:rPr lang="en-US" dirty="0"/>
              <a:t>Assignment:  Algorithm 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542</Words>
  <Application>Microsoft Macintosh PowerPoint</Application>
  <PresentationFormat>Widescreen</PresentationFormat>
  <Paragraphs>74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Univers-Bold</vt:lpstr>
      <vt:lpstr>Office Theme</vt:lpstr>
      <vt:lpstr>Design and Analysis of Algorithms  Iterative Algorithms Complexity Analysis</vt:lpstr>
      <vt:lpstr>Iterative Algorithms</vt:lpstr>
      <vt:lpstr>Time complexity analysis of loop-based algorithms</vt:lpstr>
      <vt:lpstr>For Loop Example</vt:lpstr>
      <vt:lpstr>While Loop</vt:lpstr>
      <vt:lpstr>Nested Loop</vt:lpstr>
      <vt:lpstr>More Example</vt:lpstr>
      <vt:lpstr>Assignment </vt:lpstr>
      <vt:lpstr>Assignment:  Algorithm 1</vt:lpstr>
      <vt:lpstr>Assignment:  Algorithm 2</vt:lpstr>
      <vt:lpstr>Bonus Algorithms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rafiullah khan</dc:creator>
  <cp:lastModifiedBy>rafiullah khan</cp:lastModifiedBy>
  <cp:revision>32</cp:revision>
  <dcterms:created xsi:type="dcterms:W3CDTF">2025-09-10T14:19:15Z</dcterms:created>
  <dcterms:modified xsi:type="dcterms:W3CDTF">2025-09-12T10:30:31Z</dcterms:modified>
</cp:coreProperties>
</file>